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93" y="-192"/>
      </p:cViewPr>
      <p:guideLst>
        <p:guide orient="horz" pos="2160"/>
        <p:guide pos="2880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E7321-8F4E-41C0-BCFA-2503388D1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67285-D252-48E1-B9A4-A891B3A51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F3404-D365-4543-A177-7D1F9835D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8E25F-7560-47A9-BB60-B84EDD9AF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52D79-CF76-499A-AE52-BFB1335E6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C856F-1E82-4480-9CC6-AC947FCC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5E299-A77B-431E-B96A-77210D3AB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84D8F-340B-40D2-B378-6B1311B5C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3B0E3-39E7-4C1A-9462-6D2E79A6E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16A7A-C183-4403-B6CD-F748AA101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AD204-298D-4348-89C8-27634A4BB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10E0F7-3DAD-4762-B4CE-7E913C6BD4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26" Type="http://schemas.openxmlformats.org/officeDocument/2006/relationships/slide" Target="slide2.xml"/><Relationship Id="rId3" Type="http://schemas.openxmlformats.org/officeDocument/2006/relationships/slide" Target="slide6.xml"/><Relationship Id="rId21" Type="http://schemas.openxmlformats.org/officeDocument/2006/relationships/slide" Target="slide42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50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24" Type="http://schemas.openxmlformats.org/officeDocument/2006/relationships/slide" Target="slide48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23" Type="http://schemas.openxmlformats.org/officeDocument/2006/relationships/slide" Target="slide46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Relationship Id="rId22" Type="http://schemas.openxmlformats.org/officeDocument/2006/relationships/slide" Target="slide4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2 pt</a:t>
            </a:r>
            <a:endParaRPr lang="en-US"/>
          </a:p>
        </p:txBody>
      </p:sp>
      <p:sp>
        <p:nvSpPr>
          <p:cNvPr id="2138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3 pt</a:t>
            </a:r>
            <a:endParaRPr lang="en-US">
              <a:hlinkClick r:id="rId3" action="ppaction://hlinksldjump"/>
            </a:endParaRPr>
          </a:p>
        </p:txBody>
      </p:sp>
      <p:sp>
        <p:nvSpPr>
          <p:cNvPr id="2139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4 pt</a:t>
            </a:r>
            <a:endParaRPr lang="en-US">
              <a:hlinkClick r:id="rId4" action="ppaction://hlinksldjump"/>
            </a:endParaRPr>
          </a:p>
        </p:txBody>
      </p:sp>
      <p:sp>
        <p:nvSpPr>
          <p:cNvPr id="2140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5 pt</a:t>
            </a:r>
            <a:endParaRPr lang="en-US"/>
          </a:p>
        </p:txBody>
      </p:sp>
      <p:sp>
        <p:nvSpPr>
          <p:cNvPr id="2149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1 pt</a:t>
            </a:r>
            <a:endParaRPr lang="en-US"/>
          </a:p>
        </p:txBody>
      </p:sp>
      <p:sp>
        <p:nvSpPr>
          <p:cNvPr id="2150" name="AutoShape 10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2 pt</a:t>
            </a:r>
            <a:endParaRPr lang="en-US">
              <a:hlinkClick r:id="rId7" action="ppaction://hlinksldjump"/>
            </a:endParaRPr>
          </a:p>
        </p:txBody>
      </p:sp>
      <p:sp>
        <p:nvSpPr>
          <p:cNvPr id="2151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3pt</a:t>
            </a:r>
            <a:endParaRPr lang="en-US"/>
          </a:p>
        </p:txBody>
      </p:sp>
      <p:sp>
        <p:nvSpPr>
          <p:cNvPr id="2152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4 pt</a:t>
            </a:r>
            <a:endParaRPr lang="en-US"/>
          </a:p>
        </p:txBody>
      </p:sp>
      <p:sp>
        <p:nvSpPr>
          <p:cNvPr id="2153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5 pt</a:t>
            </a:r>
            <a:endParaRPr lang="en-US"/>
          </a:p>
        </p:txBody>
      </p:sp>
      <p:sp>
        <p:nvSpPr>
          <p:cNvPr id="2154" name="AutoShape 10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Garamond" pitchFamily="18" charset="0"/>
                <a:hlinkClick r:id="rId11" action="ppaction://hlinksldjump"/>
              </a:rPr>
              <a:t>1pt</a:t>
            </a:r>
            <a:endParaRPr lang="en-US">
              <a:latin typeface="Garamond" pitchFamily="18" charset="0"/>
            </a:endParaRPr>
          </a:p>
        </p:txBody>
      </p:sp>
      <p:sp>
        <p:nvSpPr>
          <p:cNvPr id="2155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2 pt</a:t>
            </a:r>
            <a:endParaRPr lang="en-US"/>
          </a:p>
        </p:txBody>
      </p:sp>
      <p:sp>
        <p:nvSpPr>
          <p:cNvPr id="2156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3 pt</a:t>
            </a:r>
            <a:endParaRPr lang="en-US"/>
          </a:p>
        </p:txBody>
      </p:sp>
      <p:sp>
        <p:nvSpPr>
          <p:cNvPr id="2157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4 pt</a:t>
            </a:r>
            <a:endParaRPr lang="en-US"/>
          </a:p>
        </p:txBody>
      </p:sp>
      <p:sp>
        <p:nvSpPr>
          <p:cNvPr id="215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 pt</a:t>
            </a:r>
            <a:endParaRPr lang="en-US"/>
          </a:p>
        </p:txBody>
      </p:sp>
      <p:sp>
        <p:nvSpPr>
          <p:cNvPr id="215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1pt</a:t>
            </a:r>
            <a:endParaRPr lang="en-US"/>
          </a:p>
        </p:txBody>
      </p:sp>
      <p:sp>
        <p:nvSpPr>
          <p:cNvPr id="216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2 pt</a:t>
            </a:r>
            <a:endParaRPr lang="en-US"/>
          </a:p>
        </p:txBody>
      </p:sp>
      <p:sp>
        <p:nvSpPr>
          <p:cNvPr id="216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3 pt</a:t>
            </a:r>
            <a:endParaRPr lang="en-US"/>
          </a:p>
        </p:txBody>
      </p:sp>
      <p:sp>
        <p:nvSpPr>
          <p:cNvPr id="216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4 pt</a:t>
            </a:r>
            <a:endParaRPr lang="en-US"/>
          </a:p>
        </p:txBody>
      </p:sp>
      <p:sp>
        <p:nvSpPr>
          <p:cNvPr id="216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5 pt</a:t>
            </a:r>
            <a:endParaRPr lang="en-US"/>
          </a:p>
        </p:txBody>
      </p:sp>
      <p:sp>
        <p:nvSpPr>
          <p:cNvPr id="216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1 pt</a:t>
            </a:r>
            <a:endParaRPr lang="en-US"/>
          </a:p>
        </p:txBody>
      </p:sp>
      <p:sp>
        <p:nvSpPr>
          <p:cNvPr id="216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2 pt</a:t>
            </a:r>
            <a:endParaRPr lang="en-US"/>
          </a:p>
        </p:txBody>
      </p:sp>
      <p:sp>
        <p:nvSpPr>
          <p:cNvPr id="2166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3 pt</a:t>
            </a:r>
            <a:endParaRPr lang="en-US"/>
          </a:p>
        </p:txBody>
      </p:sp>
      <p:sp>
        <p:nvSpPr>
          <p:cNvPr id="216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 pt</a:t>
            </a:r>
            <a:endParaRPr lang="en-US"/>
          </a:p>
        </p:txBody>
      </p:sp>
      <p:sp>
        <p:nvSpPr>
          <p:cNvPr id="216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Garamond" pitchFamily="18" charset="0"/>
                <a:hlinkClick r:id="rId25" action="ppaction://hlinksldjump"/>
              </a:rPr>
              <a:t>5 pt</a:t>
            </a:r>
            <a:endParaRPr lang="en-US"/>
          </a:p>
        </p:txBody>
      </p:sp>
      <p:sp>
        <p:nvSpPr>
          <p:cNvPr id="2088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 pt</a:t>
            </a:r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Addition</a:t>
            </a:r>
            <a:endParaRPr lang="en-US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Subtraction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Multiplication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Division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Potpourri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2004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892300" y="898525"/>
          <a:ext cx="5967413" cy="4608513"/>
        </p:xfrm>
        <a:graphic>
          <a:graphicData uri="http://schemas.openxmlformats.org/presentationml/2006/ole">
            <p:oleObj spid="_x0000_s60419" name="Equation" r:id="rId3" imgW="507960" imgH="39348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2209800"/>
            <a:ext cx="6248400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  <a:r>
              <a:rPr lang="en-US" sz="3600"/>
              <a:t> </a:t>
            </a:r>
          </a:p>
          <a:p>
            <a:r>
              <a:rPr lang="en-US" sz="8000"/>
              <a:t>1</a:t>
            </a:r>
            <a:endParaRPr lang="en-US" sz="3600"/>
          </a:p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2774950"/>
            <a:ext cx="6248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867 - 54</a:t>
            </a:r>
            <a:endParaRPr lang="en-US" sz="3600"/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13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2773363"/>
            <a:ext cx="6248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1412 - 706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706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1952625"/>
            <a:ext cx="62484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000" b="1"/>
              <a:t>   97.91 </a:t>
            </a:r>
          </a:p>
          <a:p>
            <a:r>
              <a:rPr lang="en-US" sz="8000" b="1"/>
              <a:t>- 75.84</a:t>
            </a:r>
          </a:p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3124200" y="4495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22.07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2773363"/>
            <a:ext cx="6248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>
                <a:solidFill>
                  <a:schemeClr val="hlink"/>
                </a:solidFill>
              </a:rPr>
              <a:t>92.05 - 41.56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>
                <a:solidFill>
                  <a:schemeClr val="hlink"/>
                </a:solidFill>
              </a:rPr>
              <a:t>What is</a:t>
            </a:r>
          </a:p>
          <a:p>
            <a:r>
              <a:rPr lang="en-US" sz="8800" b="1">
                <a:solidFill>
                  <a:schemeClr val="hlink"/>
                </a:solidFill>
              </a:rPr>
              <a:t>50.49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2774950"/>
            <a:ext cx="6248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483 + 94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528763" y="1219200"/>
          <a:ext cx="6542087" cy="4562475"/>
        </p:xfrm>
        <a:graphic>
          <a:graphicData uri="http://schemas.openxmlformats.org/presentationml/2006/ole">
            <p:oleObj spid="_x0000_s70660" name="Equation" r:id="rId3" imgW="507960" imgH="39348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632075" y="704850"/>
            <a:ext cx="38798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3600"/>
              <a:t> </a:t>
            </a:r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3584575" y="2133600"/>
          <a:ext cx="1743075" cy="3962400"/>
        </p:xfrm>
        <a:graphic>
          <a:graphicData uri="http://schemas.openxmlformats.org/presentationml/2006/ole">
            <p:oleObj spid="_x0000_s71686" name="Equation" r:id="rId3" imgW="139680" imgH="393480" progId="Equation.3">
              <p:embed/>
            </p:oleObj>
          </a:graphicData>
        </a:graphic>
      </p:graphicFrame>
    </p:spTree>
  </p:cSld>
  <p:clrMapOvr>
    <a:masterClrMapping/>
  </p:clrMapOvr>
  <p:transition advClick="0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2774950"/>
            <a:ext cx="6248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23 x 5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115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2714625"/>
            <a:ext cx="6248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9600" b="1"/>
              <a:t>288 x 6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1728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2776538"/>
            <a:ext cx="6248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44 x 25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1830388"/>
            <a:ext cx="6248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1100</a:t>
            </a:r>
            <a:endParaRPr lang="en-US" sz="3600"/>
          </a:p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2774950"/>
            <a:ext cx="6248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869 x 51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44,319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1828800"/>
            <a:ext cx="6248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  <a:r>
              <a:rPr lang="en-US" sz="3600"/>
              <a:t> </a:t>
            </a:r>
          </a:p>
          <a:p>
            <a:r>
              <a:rPr lang="en-US" sz="8800" b="1"/>
              <a:t>577</a:t>
            </a:r>
          </a:p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1800225"/>
            <a:ext cx="6248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5400" b="1"/>
              <a:t>The number </a:t>
            </a:r>
          </a:p>
          <a:p>
            <a:r>
              <a:rPr lang="en-US" sz="5400" b="1"/>
              <a:t>N stands for </a:t>
            </a:r>
          </a:p>
          <a:p>
            <a:r>
              <a:rPr lang="en-US" sz="5400" b="1"/>
              <a:t>in the equation:</a:t>
            </a:r>
          </a:p>
          <a:p>
            <a:r>
              <a:rPr lang="en-US" sz="5400" b="1"/>
              <a:t>42 x N = 126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3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424" name="Object 0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3424" name="Equation" r:id="rId3" imgW="114120" imgH="215640" progId="Equation.3">
              <p:embed/>
            </p:oleObj>
          </a:graphicData>
        </a:graphic>
      </p:graphicFrame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143000" y="1770063"/>
          <a:ext cx="7239000" cy="3411537"/>
        </p:xfrm>
        <a:graphic>
          <a:graphicData uri="http://schemas.openxmlformats.org/presentationml/2006/ole">
            <p:oleObj spid="_x0000_s103425" name="Equation" r:id="rId4" imgW="406080" imgH="17748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2103438"/>
            <a:ext cx="6248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17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48" name="Object 0"/>
          <p:cNvGraphicFramePr>
            <a:graphicFrameLocks noChangeAspect="1"/>
          </p:cNvGraphicFramePr>
          <p:nvPr/>
        </p:nvGraphicFramePr>
        <p:xfrm>
          <a:off x="1905000" y="2514600"/>
          <a:ext cx="5486400" cy="1752600"/>
        </p:xfrm>
        <a:graphic>
          <a:graphicData uri="http://schemas.openxmlformats.org/presentationml/2006/ole">
            <p:oleObj spid="_x0000_s104448" name="Equation" r:id="rId3" imgW="558720" imgH="17748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2106613"/>
            <a:ext cx="6248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8</a:t>
            </a: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2713038"/>
            <a:ext cx="6248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9600" b="1"/>
              <a:t>17.25     5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472" name="Object 0"/>
          <p:cNvGraphicFramePr>
            <a:graphicFrameLocks noChangeAspect="1"/>
          </p:cNvGraphicFramePr>
          <p:nvPr/>
        </p:nvGraphicFramePr>
        <p:xfrm>
          <a:off x="5029200" y="2971800"/>
          <a:ext cx="1082675" cy="1295400"/>
        </p:xfrm>
        <a:graphic>
          <a:graphicData uri="http://schemas.openxmlformats.org/presentationml/2006/ole">
            <p:oleObj spid="_x0000_s105472" name="Equation" r:id="rId3" imgW="126720" imgH="12672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3.45</a:t>
            </a:r>
          </a:p>
        </p:txBody>
      </p:sp>
    </p:spTree>
  </p:cSld>
  <p:clrMapOvr>
    <a:masterClrMapping/>
  </p:clrMapOvr>
  <p:transition advClick="0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2711450"/>
            <a:ext cx="6248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9600" b="1"/>
              <a:t>5967       9</a:t>
            </a:r>
            <a:endParaRPr lang="en-US" sz="3600">
              <a:solidFill>
                <a:schemeClr val="bg1"/>
              </a:solidFill>
            </a:endParaRPr>
          </a:p>
        </p:txBody>
      </p:sp>
      <p:graphicFrame>
        <p:nvGraphicFramePr>
          <p:cNvPr id="106496" name="Object 0"/>
          <p:cNvGraphicFramePr>
            <a:graphicFrameLocks noChangeAspect="1"/>
          </p:cNvGraphicFramePr>
          <p:nvPr/>
        </p:nvGraphicFramePr>
        <p:xfrm>
          <a:off x="4508500" y="2667000"/>
          <a:ext cx="1892300" cy="1828800"/>
        </p:xfrm>
        <a:graphic>
          <a:graphicData uri="http://schemas.openxmlformats.org/presentationml/2006/ole">
            <p:oleObj spid="_x0000_s106496" name="Equation" r:id="rId3" imgW="126720" imgH="12672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663</a:t>
            </a:r>
          </a:p>
        </p:txBody>
      </p:sp>
    </p:spTree>
  </p:cSld>
  <p:clrMapOvr>
    <a:masterClrMapping/>
  </p:clrMapOvr>
  <p:transition advClick="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2774950"/>
            <a:ext cx="6248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1253 + 8467</a:t>
            </a: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2713038"/>
            <a:ext cx="6248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9600" b="1"/>
              <a:t>680        20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7520" name="Object 0"/>
          <p:cNvGraphicFramePr>
            <a:graphicFrameLocks noChangeAspect="1"/>
          </p:cNvGraphicFramePr>
          <p:nvPr/>
        </p:nvGraphicFramePr>
        <p:xfrm>
          <a:off x="4191000" y="2971800"/>
          <a:ext cx="1371600" cy="1295400"/>
        </p:xfrm>
        <a:graphic>
          <a:graphicData uri="http://schemas.openxmlformats.org/presentationml/2006/ole">
            <p:oleObj spid="_x0000_s107520" name="Equation" r:id="rId3" imgW="126720" imgH="12672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34</a:t>
            </a:r>
          </a:p>
        </p:txBody>
      </p:sp>
    </p:spTree>
  </p:cSld>
  <p:clrMapOvr>
    <a:masterClrMapping/>
  </p:clrMapOvr>
  <p:transition advClick="0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1935163"/>
            <a:ext cx="62484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6600" b="1"/>
              <a:t>The number of </a:t>
            </a:r>
          </a:p>
          <a:p>
            <a:r>
              <a:rPr lang="en-US" sz="6600" b="1"/>
              <a:t>seconds in </a:t>
            </a:r>
          </a:p>
          <a:p>
            <a:r>
              <a:rPr lang="en-US" sz="6600" b="1"/>
              <a:t>5 minutes</a:t>
            </a:r>
            <a:endParaRPr lang="en-US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300</a:t>
            </a:r>
          </a:p>
        </p:txBody>
      </p:sp>
    </p:spTree>
  </p:cSld>
  <p:clrMapOvr>
    <a:masterClrMapping/>
  </p:clrMapOvr>
  <p:transition advClick="0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1619250"/>
            <a:ext cx="6248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000" b="1"/>
              <a:t>The number </a:t>
            </a:r>
          </a:p>
          <a:p>
            <a:r>
              <a:rPr lang="en-US" sz="8000" b="1"/>
              <a:t>of inches </a:t>
            </a:r>
          </a:p>
          <a:p>
            <a:r>
              <a:rPr lang="en-US" sz="8000" b="1"/>
              <a:t>in 3 feet</a:t>
            </a: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36</a:t>
            </a:r>
          </a:p>
        </p:txBody>
      </p:sp>
    </p:spTree>
  </p:cSld>
  <p:clrMapOvr>
    <a:masterClrMapping/>
  </p:clrMapOvr>
  <p:transition advClick="0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701675"/>
            <a:ext cx="6248400" cy="55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7200" b="1">
                <a:solidFill>
                  <a:schemeClr val="hlink"/>
                </a:solidFill>
              </a:rPr>
              <a:t>The next 2 numbers</a:t>
            </a:r>
          </a:p>
          <a:p>
            <a:r>
              <a:rPr lang="en-US" sz="7200" b="1">
                <a:solidFill>
                  <a:schemeClr val="hlink"/>
                </a:solidFill>
              </a:rPr>
              <a:t> in the pattern </a:t>
            </a:r>
          </a:p>
          <a:p>
            <a:r>
              <a:rPr lang="en-US" sz="7200" b="1">
                <a:solidFill>
                  <a:schemeClr val="hlink"/>
                </a:solidFill>
              </a:rPr>
              <a:t>19, 23, 28, 34, </a:t>
            </a:r>
          </a:p>
          <a:p>
            <a:r>
              <a:rPr lang="en-US" sz="7200" b="1">
                <a:solidFill>
                  <a:schemeClr val="hlink"/>
                </a:solidFill>
              </a:rPr>
              <a:t>___, ___,</a:t>
            </a:r>
            <a:endParaRPr lang="en-US" sz="7200" b="1"/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30438" y="2043113"/>
            <a:ext cx="46831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>
                <a:solidFill>
                  <a:schemeClr val="hlink"/>
                </a:solidFill>
              </a:rPr>
              <a:t>What are</a:t>
            </a:r>
          </a:p>
          <a:p>
            <a:r>
              <a:rPr lang="en-US" sz="8800" b="1">
                <a:solidFill>
                  <a:schemeClr val="hlink"/>
                </a:solidFill>
              </a:rPr>
              <a:t>41, 49</a:t>
            </a:r>
            <a:endParaRPr lang="en-US" sz="8800" b="1"/>
          </a:p>
        </p:txBody>
      </p:sp>
    </p:spTree>
  </p:cSld>
  <p:clrMapOvr>
    <a:masterClrMapping/>
  </p:clrMapOvr>
  <p:transition advClick="0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1797050"/>
            <a:ext cx="6248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7200" b="1"/>
              <a:t>The number of </a:t>
            </a:r>
          </a:p>
          <a:p>
            <a:r>
              <a:rPr lang="en-US" sz="7200" b="1"/>
              <a:t>centimeters in </a:t>
            </a:r>
          </a:p>
          <a:p>
            <a:r>
              <a:rPr lang="en-US" sz="7200" b="1"/>
              <a:t>3 meters</a:t>
            </a: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300</a:t>
            </a:r>
          </a:p>
        </p:txBody>
      </p:sp>
    </p:spTree>
  </p:cSld>
  <p:clrMapOvr>
    <a:masterClrMapping/>
  </p:clrMapOvr>
  <p:transition advClick="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9720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2940050"/>
            <a:ext cx="6248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6600" b="1"/>
              <a:t>(9 + 3) x (14 - 9)</a:t>
            </a: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60</a:t>
            </a:r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1952625"/>
            <a:ext cx="62484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000" b="1"/>
              <a:t>   7.65 </a:t>
            </a:r>
          </a:p>
          <a:p>
            <a:r>
              <a:rPr lang="en-US" sz="8000" b="1"/>
              <a:t>+ 3.21</a:t>
            </a:r>
            <a:endParaRPr lang="en-US" sz="3600">
              <a:solidFill>
                <a:schemeClr val="bg1"/>
              </a:solidFill>
            </a:endParaRPr>
          </a:p>
          <a:p>
            <a:r>
              <a:rPr lang="en-US" sz="3600"/>
              <a:t>_____________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1830388"/>
            <a:ext cx="6248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10.86</a:t>
            </a:r>
            <a:r>
              <a:rPr lang="en-US" sz="3600"/>
              <a:t> </a:t>
            </a:r>
          </a:p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2895600"/>
            <a:ext cx="6248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7200" b="1"/>
              <a:t>125 + 68 + 875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632075" y="2043113"/>
            <a:ext cx="38798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800" b="1"/>
              <a:t>What is</a:t>
            </a:r>
          </a:p>
          <a:p>
            <a:r>
              <a:rPr lang="en-US" sz="8800" b="1"/>
              <a:t>1068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advClick="0">
    <p:zoom/>
  </p:transition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240</Words>
  <Application>Microsoft Office PowerPoint</Application>
  <PresentationFormat>On-screen Show (4:3)</PresentationFormat>
  <Paragraphs>116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Times New Roman</vt:lpstr>
      <vt:lpstr>Garamond</vt:lpstr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4A</dc:title>
  <dc:creator>Susan Collins/Eleanor Savko</dc:creator>
  <cp:lastModifiedBy>bb004417</cp:lastModifiedBy>
  <cp:revision>34</cp:revision>
  <dcterms:created xsi:type="dcterms:W3CDTF">1998-08-19T17:45:48Z</dcterms:created>
  <dcterms:modified xsi:type="dcterms:W3CDTF">2010-11-03T20:45:04Z</dcterms:modified>
</cp:coreProperties>
</file>